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3" r:id="rId19"/>
  </p:sldIdLst>
  <p:sldSz cx="18288000" cy="10287000"/>
  <p:notesSz cx="6858000" cy="9144000"/>
  <p:embeddedFontLst>
    <p:embeddedFont>
      <p:font typeface="Eunjin" panose="020B0600000101010101" charset="-127"/>
      <p:regular r:id="rId20"/>
    </p:embeddedFont>
    <p:embeddedFont>
      <p:font typeface="Jeju Hallasan" panose="020B0600000101010101" charset="-127"/>
      <p:regular r:id="rId21"/>
    </p:embeddedFont>
    <p:embeddedFont>
      <p:font typeface="Nanum Gothic" panose="020B0600000101010101" charset="-127"/>
      <p:regular r:id="rId22"/>
    </p:embeddedFont>
    <p:embeddedFont>
      <p:font typeface="Nanum Gothic Bold" panose="020B0600000101010101" charset="-127"/>
      <p:regular r:id="rId23"/>
    </p:embeddedFont>
    <p:embeddedFont>
      <p:font typeface="Nanum Gothic Ultra-Bold" panose="020B0600000101010101" charset="-127"/>
      <p:regular r:id="rId24"/>
    </p:embeddedFont>
    <p:embeddedFont>
      <p:font typeface="Source Han Sans KR Normal" panose="020B0600000101010101" charset="-127"/>
      <p:regular r:id="rId25"/>
    </p:embeddedFont>
    <p:embeddedFont>
      <p:font typeface="Source Han Sans KR Normal Bold" panose="020B0600000101010101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3147" y="425665"/>
            <a:ext cx="9430254" cy="126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sz="7278">
                <a:solidFill>
                  <a:srgbClr val="000000"/>
                </a:solidFill>
                <a:latin typeface="Nanum Gothic Bold"/>
                <a:ea typeface="Nanum Gothic Bold"/>
              </a:rPr>
              <a:t>캡스톤디자인I 최종 발표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633246" y="8325167"/>
            <a:ext cx="339572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</a:rPr>
              <a:t>20191727 김민석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</a:rPr>
              <a:t>20191729 김정희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</a:rPr>
              <a:t>20191739 유민혁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92396" y="8440404"/>
            <a:ext cx="6623525" cy="111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8"/>
              </a:lnSpc>
            </a:pPr>
            <a:r>
              <a:rPr lang="en-US" sz="7529" dirty="0">
                <a:solidFill>
                  <a:srgbClr val="000000"/>
                </a:solidFill>
                <a:latin typeface="Eunjin"/>
              </a:rPr>
              <a:t>SPY Beaver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33246" y="6813163"/>
            <a:ext cx="339572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eju Hallasan"/>
                <a:ea typeface="Jeju Hallasan"/>
              </a:rPr>
              <a:t>&lt;담당 교수&gt;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ea typeface="Jeju Hallasan"/>
              </a:rPr>
              <a:t>이 정 교수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790700"/>
            <a:ext cx="11468100" cy="6204245"/>
          </a:xfrm>
          <a:custGeom>
            <a:avLst/>
            <a:gdLst/>
            <a:ahLst/>
            <a:cxnLst/>
            <a:rect l="l" t="t" r="r" b="b"/>
            <a:pathLst>
              <a:path w="10398179" h="5702889">
                <a:moveTo>
                  <a:pt x="0" y="0"/>
                </a:moveTo>
                <a:lnTo>
                  <a:pt x="10398179" y="0"/>
                </a:lnTo>
                <a:lnTo>
                  <a:pt x="10398179" y="5702888"/>
                </a:lnTo>
                <a:lnTo>
                  <a:pt x="0" y="570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80" b="-281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240999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02489" y="142875"/>
            <a:ext cx="7483022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171717"/>
                </a:solidFill>
                <a:latin typeface="Nanum Gothic Ultra-Bold"/>
                <a:ea typeface="Nanum Gothic Ultra-Bold"/>
              </a:rPr>
              <a:t>창고, 댐 건설 시연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57461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02489" y="142875"/>
            <a:ext cx="7483022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171717"/>
                </a:solidFill>
                <a:ea typeface="Nanum Gothic Ultra-Bold"/>
              </a:rPr>
              <a:t>도구 제작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21067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02489" y="142875"/>
            <a:ext cx="7483022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171717"/>
                </a:solidFill>
                <a:ea typeface="Nanum Gothic Ultra-Bold"/>
              </a:rPr>
              <a:t>장비 장착 효과 테스트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02489" y="142875"/>
            <a:ext cx="7483022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171717"/>
                </a:solidFill>
                <a:ea typeface="Nanum Gothic Ultra-Bold"/>
              </a:rPr>
              <a:t>스파이 비버 행동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02489" y="142875"/>
            <a:ext cx="7483022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171717"/>
                </a:solidFill>
                <a:latin typeface="Nanum Gothic Ultra-Bold"/>
                <a:ea typeface="Nanum Gothic Ultra-Bold"/>
              </a:rPr>
              <a:t>감옥 가두기, 탈출 시연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08746"/>
            <a:ext cx="836782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ea typeface="Nanum Gothic Ultra-Bold"/>
              </a:rPr>
              <a:t>앞으로 남은 과제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5358" y="2420162"/>
            <a:ext cx="15280328" cy="284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491" lvl="1" indent="-348246" algn="l">
              <a:lnSpc>
                <a:spcPts val="4516"/>
              </a:lnSpc>
              <a:buFont typeface="Arial"/>
              <a:buChar char="•"/>
            </a:pPr>
            <a:r>
              <a:rPr lang="en-US" sz="32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로그인 기능과 멀티플레이를 위한 방 생성 기능을 로컬에서 구현 했으나, 아직 동기화 부분에서 오류가 있기 때문에 실제 게임에 적용하지 못했습니다.</a:t>
            </a:r>
          </a:p>
          <a:p>
            <a:pPr algn="l">
              <a:lnSpc>
                <a:spcPts val="4516"/>
              </a:lnSpc>
            </a:pPr>
            <a:endParaRPr lang="en-US" sz="3225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marL="696491" lvl="1" indent="-348246" algn="l">
              <a:lnSpc>
                <a:spcPts val="4516"/>
              </a:lnSpc>
              <a:buFont typeface="Arial"/>
              <a:buChar char="•"/>
            </a:pPr>
            <a:r>
              <a:rPr lang="en-US" sz="3225">
                <a:solidFill>
                  <a:srgbClr val="171717"/>
                </a:solidFill>
                <a:ea typeface="Source Han Sans KR Normal Bold"/>
              </a:rPr>
              <a:t>실제 </a:t>
            </a:r>
            <a:r>
              <a:rPr lang="en-US" sz="3225">
                <a:solidFill>
                  <a:srgbClr val="171717"/>
                </a:solidFill>
                <a:latin typeface="Source Han Sans KR Normal"/>
                <a:ea typeface="Source Han Sans KR Normal"/>
              </a:rPr>
              <a:t>게임에서 동기화가 조금씩 느리기 때문에 다른 플레이어의 움직임이 조금씩 끊겨보이는 문제가 있습니다.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5358" y="1857977"/>
            <a:ext cx="12524601" cy="467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1"/>
              </a:lnSpc>
              <a:spcBef>
                <a:spcPct val="0"/>
              </a:spcBef>
            </a:pPr>
            <a:r>
              <a:rPr lang="en-US" sz="3166">
                <a:solidFill>
                  <a:srgbClr val="171717"/>
                </a:solidFill>
                <a:latin typeface="Nanum Gothic Bold"/>
                <a:ea typeface="Nanum Gothic Bold"/>
              </a:rPr>
              <a:t>&lt;멀티플레이 서버 동기화 문제&gt;  → </a:t>
            </a:r>
            <a:r>
              <a:rPr lang="en-US" sz="3166">
                <a:solidFill>
                  <a:srgbClr val="171717"/>
                </a:solidFill>
                <a:ea typeface="Nanum Gothic"/>
              </a:rPr>
              <a:t>다음학기때 최우선으로 해결 할 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691857" y="6209579"/>
            <a:ext cx="6057275" cy="467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1"/>
              </a:lnSpc>
              <a:spcBef>
                <a:spcPct val="0"/>
              </a:spcBef>
            </a:pPr>
            <a:r>
              <a:rPr lang="en-US" sz="3166">
                <a:solidFill>
                  <a:srgbClr val="171717"/>
                </a:solidFill>
                <a:latin typeface="Nanum Gothic Bold"/>
                <a:ea typeface="Nanum Gothic Bold"/>
              </a:rPr>
              <a:t>&lt;인게임 기능 추가&gt;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358" y="6772614"/>
            <a:ext cx="17436103" cy="284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491" lvl="1" indent="-348246" algn="l">
              <a:lnSpc>
                <a:spcPts val="4516"/>
              </a:lnSpc>
              <a:buFont typeface="Arial"/>
              <a:buChar char="•"/>
            </a:pPr>
            <a:r>
              <a:rPr lang="en-US" sz="32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아직 도구의 실제 기능이 구현되지 않았으므로 도구 기능을 구현할 계획입니다.</a:t>
            </a:r>
          </a:p>
          <a:p>
            <a:pPr marL="696491" lvl="1" indent="-348246" algn="l">
              <a:lnSpc>
                <a:spcPts val="4516"/>
              </a:lnSpc>
              <a:buFont typeface="Arial"/>
              <a:buChar char="•"/>
            </a:pPr>
            <a:r>
              <a:rPr lang="en-US" sz="32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게임의 퀄리티를 높이고 더 재밌는 경험을 제공하기 위해 채집 가능한 자원과 사용 가능한 도구를 더 추가하는 것을 고려 중입니다.</a:t>
            </a:r>
          </a:p>
          <a:p>
            <a:pPr marL="696491" lvl="1" indent="-348246" algn="l">
              <a:lnSpc>
                <a:spcPts val="4516"/>
              </a:lnSpc>
              <a:buFont typeface="Arial"/>
              <a:buChar char="•"/>
            </a:pPr>
            <a:r>
              <a:rPr lang="en-US" sz="32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 플레이어가 더 쉽게 게임을 이해하고 플레이 할 수 있도록 도움말이나 매뉴얼이 담긴 UI를 추가할 계획입니다.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351043"/>
              </p:ext>
            </p:extLst>
          </p:nvPr>
        </p:nvGraphicFramePr>
        <p:xfrm>
          <a:off x="727366" y="2314795"/>
          <a:ext cx="14861610" cy="5877560"/>
        </p:xfrm>
        <a:graphic>
          <a:graphicData uri="http://schemas.openxmlformats.org/drawingml/2006/table">
            <a:tbl>
              <a:tblPr/>
              <a:tblGrid>
                <a:gridCol w="364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3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33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7월~8</a:t>
                      </a:r>
                      <a:r>
                        <a:rPr lang="ko-KR" alt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로그인, 방 기능 완성 후 연동, 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Source Han Sans KR Normal Bold"/>
                        </a:rPr>
                        <a:t>멀티플레잉 서버 동기화 개선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33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9월~10</a:t>
                      </a:r>
                      <a:r>
                        <a:rPr lang="ko-KR" alt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공모전 참가 후 받은 피드백 기반으로 게임 디자인 변경 및 개선,</a:t>
                      </a:r>
                      <a:endParaRPr lang="en-US" sz="110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ea typeface="Source Han Sans KR Normal Bold"/>
                        </a:rPr>
                        <a:t>크로스 플랫폼 개발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095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11월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서버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성능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및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인게임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퀄리티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개선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208746"/>
            <a:ext cx="555199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ea typeface="Nanum Gothic Ultra-Bold"/>
              </a:rPr>
              <a:t>추진 계획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208746"/>
            <a:ext cx="555199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공모전 계획</a:t>
            </a:r>
            <a:endParaRPr lang="en-US" sz="7500" dirty="0">
              <a:solidFill>
                <a:srgbClr val="171717"/>
              </a:solidFill>
              <a:ea typeface="Nanum Gothic Ultra-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8F7EF0-CD63-48E5-84FA-BFC860B3A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" t="10591" r="6743"/>
          <a:stretch/>
        </p:blipFill>
        <p:spPr>
          <a:xfrm>
            <a:off x="685800" y="3086100"/>
            <a:ext cx="7108975" cy="2680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40E642-13A9-4CCC-92C5-0C8B318BE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997625"/>
            <a:ext cx="6983579" cy="277986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882AB2B-92AE-4435-940E-3D3FF4048F4D}"/>
              </a:ext>
            </a:extLst>
          </p:cNvPr>
          <p:cNvSpPr/>
          <p:nvPr/>
        </p:nvSpPr>
        <p:spPr>
          <a:xfrm>
            <a:off x="9798350" y="6281377"/>
            <a:ext cx="5715000" cy="2419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</a:rPr>
              <a:t>공모전 일정 및 작품 접수기간 아직 미정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</a:rPr>
              <a:t>작년 일정이 </a:t>
            </a:r>
            <a:r>
              <a:rPr lang="en-US" altLang="ko-KR" sz="2000" b="1" dirty="0">
                <a:solidFill>
                  <a:schemeClr val="tx1"/>
                </a:solidFill>
              </a:rPr>
              <a:t>9</a:t>
            </a:r>
            <a:r>
              <a:rPr lang="ko-KR" altLang="en-US" sz="2000" b="1" dirty="0">
                <a:solidFill>
                  <a:schemeClr val="tx1"/>
                </a:solidFill>
              </a:rPr>
              <a:t>월 </a:t>
            </a:r>
            <a:r>
              <a:rPr lang="en-US" altLang="ko-KR" sz="2000" b="1" dirty="0">
                <a:solidFill>
                  <a:schemeClr val="tx1"/>
                </a:solidFill>
              </a:rPr>
              <a:t>18</a:t>
            </a:r>
            <a:r>
              <a:rPr lang="ko-KR" altLang="en-US" sz="2000" b="1" dirty="0">
                <a:solidFill>
                  <a:schemeClr val="tx1"/>
                </a:solidFill>
              </a:rPr>
              <a:t>일</a:t>
            </a:r>
            <a:r>
              <a:rPr lang="en-US" altLang="ko-KR" sz="2000" b="1" dirty="0">
                <a:solidFill>
                  <a:schemeClr val="tx1"/>
                </a:solidFill>
              </a:rPr>
              <a:t>~10</a:t>
            </a:r>
            <a:r>
              <a:rPr lang="ko-KR" altLang="en-US" sz="2000" b="1" dirty="0">
                <a:solidFill>
                  <a:schemeClr val="tx1"/>
                </a:solidFill>
              </a:rPr>
              <a:t>월 </a:t>
            </a:r>
            <a:r>
              <a:rPr lang="en-US" altLang="ko-KR" sz="2000" b="1" dirty="0">
                <a:solidFill>
                  <a:schemeClr val="tx1"/>
                </a:solidFill>
              </a:rPr>
              <a:t>31</a:t>
            </a:r>
            <a:r>
              <a:rPr lang="ko-KR" altLang="en-US" sz="2000" b="1" dirty="0">
                <a:solidFill>
                  <a:schemeClr val="tx1"/>
                </a:solidFill>
              </a:rPr>
              <a:t>일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93F29F-3549-46AF-B5E7-1B02F88D2623}"/>
              </a:ext>
            </a:extLst>
          </p:cNvPr>
          <p:cNvSpPr/>
          <p:nvPr/>
        </p:nvSpPr>
        <p:spPr>
          <a:xfrm>
            <a:off x="990600" y="6281376"/>
            <a:ext cx="6351494" cy="2444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</a:rPr>
              <a:t>작품 접수 기간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6</a:t>
            </a:r>
            <a:r>
              <a:rPr lang="ko-KR" altLang="en-US" sz="2000" b="1" dirty="0">
                <a:solidFill>
                  <a:schemeClr val="tx1"/>
                </a:solidFill>
              </a:rPr>
              <a:t>월 </a:t>
            </a:r>
            <a:r>
              <a:rPr lang="en-US" altLang="ko-KR" sz="2000" b="1" dirty="0">
                <a:solidFill>
                  <a:schemeClr val="tx1"/>
                </a:solidFill>
              </a:rPr>
              <a:t>24</a:t>
            </a:r>
            <a:r>
              <a:rPr lang="ko-KR" altLang="en-US" sz="2000" b="1" dirty="0">
                <a:solidFill>
                  <a:schemeClr val="tx1"/>
                </a:solidFill>
              </a:rPr>
              <a:t>일</a:t>
            </a:r>
            <a:r>
              <a:rPr lang="en-US" altLang="ko-KR" sz="2000" b="1" dirty="0">
                <a:solidFill>
                  <a:schemeClr val="tx1"/>
                </a:solidFill>
              </a:rPr>
              <a:t>~7</a:t>
            </a:r>
            <a:r>
              <a:rPr lang="ko-KR" altLang="en-US" sz="2000" b="1" dirty="0">
                <a:solidFill>
                  <a:schemeClr val="tx1"/>
                </a:solidFill>
              </a:rPr>
              <a:t>월 </a:t>
            </a:r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r>
              <a:rPr lang="ko-KR" altLang="en-US" sz="2000" b="1" dirty="0">
                <a:solidFill>
                  <a:schemeClr val="tx1"/>
                </a:solidFill>
              </a:rPr>
              <a:t>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</a:rPr>
              <a:t>작품 공개 및 유저평가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7</a:t>
            </a:r>
            <a:r>
              <a:rPr lang="ko-KR" altLang="en-US" sz="2000" b="1" dirty="0">
                <a:solidFill>
                  <a:schemeClr val="tx1"/>
                </a:solidFill>
              </a:rPr>
              <a:t>월 </a:t>
            </a:r>
            <a:r>
              <a:rPr lang="en-US" altLang="ko-KR" sz="2000" b="1" dirty="0">
                <a:solidFill>
                  <a:schemeClr val="tx1"/>
                </a:solidFill>
              </a:rPr>
              <a:t>8</a:t>
            </a:r>
            <a:r>
              <a:rPr lang="ko-KR" altLang="en-US" sz="2000" b="1" dirty="0">
                <a:solidFill>
                  <a:schemeClr val="tx1"/>
                </a:solidFill>
              </a:rPr>
              <a:t>일 </a:t>
            </a:r>
            <a:r>
              <a:rPr lang="en-US" altLang="ko-KR" sz="2000" b="1" dirty="0">
                <a:solidFill>
                  <a:schemeClr val="tx1"/>
                </a:solidFill>
              </a:rPr>
              <a:t>~ 7</a:t>
            </a:r>
            <a:r>
              <a:rPr lang="ko-KR" altLang="en-US" sz="2000" b="1" dirty="0">
                <a:solidFill>
                  <a:schemeClr val="tx1"/>
                </a:solidFill>
              </a:rPr>
              <a:t>월 </a:t>
            </a:r>
            <a:r>
              <a:rPr lang="en-US" altLang="ko-KR" sz="2000" b="1" dirty="0">
                <a:solidFill>
                  <a:schemeClr val="tx1"/>
                </a:solidFill>
              </a:rPr>
              <a:t>21</a:t>
            </a:r>
            <a:r>
              <a:rPr lang="ko-KR" altLang="en-US" sz="2000" b="1" dirty="0">
                <a:solidFill>
                  <a:schemeClr val="tx1"/>
                </a:solidFill>
              </a:rPr>
              <a:t>일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</a:rPr>
              <a:t>수상자 발표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/>
                </a:solidFill>
              </a:rPr>
              <a:t>8</a:t>
            </a:r>
            <a:r>
              <a:rPr lang="ko-KR" altLang="en-US" sz="2000" b="1" dirty="0">
                <a:solidFill>
                  <a:schemeClr val="tx1"/>
                </a:solidFill>
              </a:rPr>
              <a:t>월 </a:t>
            </a:r>
            <a:r>
              <a:rPr lang="en-US" altLang="ko-KR" sz="2000" b="1" dirty="0">
                <a:solidFill>
                  <a:schemeClr val="tx1"/>
                </a:solidFill>
              </a:rPr>
              <a:t>16</a:t>
            </a:r>
            <a:r>
              <a:rPr lang="ko-KR" altLang="en-US" sz="2000" b="1" dirty="0">
                <a:solidFill>
                  <a:schemeClr val="tx1"/>
                </a:solidFill>
              </a:rPr>
              <a:t>일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193AC04-65BA-4BC9-B720-8C23C34FD2EB}"/>
              </a:ext>
            </a:extLst>
          </p:cNvPr>
          <p:cNvSpPr txBox="1"/>
          <p:nvPr/>
        </p:nvSpPr>
        <p:spPr>
          <a:xfrm>
            <a:off x="685800" y="1905429"/>
            <a:ext cx="5551999" cy="100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altLang="ko-KR" sz="4800" dirty="0">
                <a:solidFill>
                  <a:srgbClr val="171717"/>
                </a:solidFill>
                <a:latin typeface="+mn-ea"/>
              </a:rPr>
              <a:t>1. 2024 GIGDC</a:t>
            </a:r>
            <a:endParaRPr lang="en-US" sz="4800" dirty="0">
              <a:solidFill>
                <a:srgbClr val="171717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7A7A0-EA6F-4302-9B52-70DDB686142F}"/>
              </a:ext>
            </a:extLst>
          </p:cNvPr>
          <p:cNvSpPr txBox="1"/>
          <p:nvPr/>
        </p:nvSpPr>
        <p:spPr>
          <a:xfrm>
            <a:off x="9601200" y="2180826"/>
            <a:ext cx="76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2. </a:t>
            </a:r>
            <a:r>
              <a:rPr lang="ko-KR" altLang="en-US" sz="4400" dirty="0"/>
              <a:t>충청권 게임 </a:t>
            </a:r>
            <a:r>
              <a:rPr lang="ko-KR" altLang="en-US" sz="4400" dirty="0" err="1"/>
              <a:t>인디유</a:t>
            </a:r>
            <a:r>
              <a:rPr lang="ko-KR" altLang="en-US" sz="4400" dirty="0"/>
              <a:t> 공모전</a:t>
            </a:r>
          </a:p>
        </p:txBody>
      </p:sp>
    </p:spTree>
    <p:extLst>
      <p:ext uri="{BB962C8B-B14F-4D97-AF65-F5344CB8AC3E}">
        <p14:creationId xmlns:p14="http://schemas.microsoft.com/office/powerpoint/2010/main" val="782596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5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879" y="7180854"/>
            <a:ext cx="3804358" cy="4057982"/>
          </a:xfrm>
          <a:custGeom>
            <a:avLst/>
            <a:gdLst/>
            <a:ahLst/>
            <a:cxnLst/>
            <a:rect l="l" t="t" r="r" b="b"/>
            <a:pathLst>
              <a:path w="3804358" h="4057982">
                <a:moveTo>
                  <a:pt x="0" y="0"/>
                </a:moveTo>
                <a:lnTo>
                  <a:pt x="3804359" y="0"/>
                </a:lnTo>
                <a:lnTo>
                  <a:pt x="3804359" y="4057983"/>
                </a:lnTo>
                <a:lnTo>
                  <a:pt x="0" y="4057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98398" y="1013026"/>
            <a:ext cx="3454195" cy="2396348"/>
          </a:xfrm>
          <a:custGeom>
            <a:avLst/>
            <a:gdLst/>
            <a:ahLst/>
            <a:cxnLst/>
            <a:rect l="l" t="t" r="r" b="b"/>
            <a:pathLst>
              <a:path w="3454195" h="2396348">
                <a:moveTo>
                  <a:pt x="0" y="0"/>
                </a:moveTo>
                <a:lnTo>
                  <a:pt x="3454196" y="0"/>
                </a:lnTo>
                <a:lnTo>
                  <a:pt x="3454196" y="2396348"/>
                </a:lnTo>
                <a:lnTo>
                  <a:pt x="0" y="2396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72291" y="-1249979"/>
            <a:ext cx="3687009" cy="3461180"/>
          </a:xfrm>
          <a:custGeom>
            <a:avLst/>
            <a:gdLst/>
            <a:ahLst/>
            <a:cxnLst/>
            <a:rect l="l" t="t" r="r" b="b"/>
            <a:pathLst>
              <a:path w="3687009" h="3461180">
                <a:moveTo>
                  <a:pt x="0" y="0"/>
                </a:moveTo>
                <a:lnTo>
                  <a:pt x="3687009" y="0"/>
                </a:lnTo>
                <a:lnTo>
                  <a:pt x="3687009" y="3461179"/>
                </a:lnTo>
                <a:lnTo>
                  <a:pt x="0" y="3461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59741" y="6476405"/>
            <a:ext cx="2357799" cy="1892134"/>
          </a:xfrm>
          <a:custGeom>
            <a:avLst/>
            <a:gdLst/>
            <a:ahLst/>
            <a:cxnLst/>
            <a:rect l="l" t="t" r="r" b="b"/>
            <a:pathLst>
              <a:path w="2357799" h="1892134">
                <a:moveTo>
                  <a:pt x="0" y="0"/>
                </a:moveTo>
                <a:lnTo>
                  <a:pt x="2357799" y="0"/>
                </a:lnTo>
                <a:lnTo>
                  <a:pt x="2357799" y="1892134"/>
                </a:lnTo>
                <a:lnTo>
                  <a:pt x="0" y="1892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65242" y="4269177"/>
            <a:ext cx="346797" cy="346364"/>
          </a:xfrm>
          <a:custGeom>
            <a:avLst/>
            <a:gdLst/>
            <a:ahLst/>
            <a:cxnLst/>
            <a:rect l="l" t="t" r="r" b="b"/>
            <a:pathLst>
              <a:path w="346797" h="346364">
                <a:moveTo>
                  <a:pt x="0" y="0"/>
                </a:moveTo>
                <a:lnTo>
                  <a:pt x="346797" y="0"/>
                </a:lnTo>
                <a:lnTo>
                  <a:pt x="346797" y="346364"/>
                </a:lnTo>
                <a:lnTo>
                  <a:pt x="0" y="346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3098" y="7422472"/>
            <a:ext cx="1372699" cy="1252588"/>
          </a:xfrm>
          <a:custGeom>
            <a:avLst/>
            <a:gdLst/>
            <a:ahLst/>
            <a:cxnLst/>
            <a:rect l="l" t="t" r="r" b="b"/>
            <a:pathLst>
              <a:path w="1372699" h="1252588">
                <a:moveTo>
                  <a:pt x="0" y="0"/>
                </a:moveTo>
                <a:lnTo>
                  <a:pt x="1372700" y="0"/>
                </a:lnTo>
                <a:lnTo>
                  <a:pt x="1372700" y="1252588"/>
                </a:lnTo>
                <a:lnTo>
                  <a:pt x="0" y="12525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70444" y="4295775"/>
            <a:ext cx="11547112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5"/>
              </a:lnSpc>
            </a:pPr>
            <a:r>
              <a:rPr lang="en-US" sz="12500">
                <a:solidFill>
                  <a:srgbClr val="FFFFFF"/>
                </a:solidFill>
                <a:ea typeface="Nanum Gothic Ultra-Bold"/>
              </a:rPr>
              <a:t>감사합니다</a:t>
            </a:r>
          </a:p>
        </p:txBody>
      </p:sp>
      <p:sp>
        <p:nvSpPr>
          <p:cNvPr id="9" name="Freeform 9"/>
          <p:cNvSpPr/>
          <p:nvPr/>
        </p:nvSpPr>
        <p:spPr>
          <a:xfrm>
            <a:off x="1036301" y="5542087"/>
            <a:ext cx="346797" cy="346364"/>
          </a:xfrm>
          <a:custGeom>
            <a:avLst/>
            <a:gdLst/>
            <a:ahLst/>
            <a:cxnLst/>
            <a:rect l="l" t="t" r="r" b="b"/>
            <a:pathLst>
              <a:path w="346797" h="346364">
                <a:moveTo>
                  <a:pt x="0" y="0"/>
                </a:moveTo>
                <a:lnTo>
                  <a:pt x="346797" y="0"/>
                </a:lnTo>
                <a:lnTo>
                  <a:pt x="346797" y="346364"/>
                </a:lnTo>
                <a:lnTo>
                  <a:pt x="0" y="346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9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84412" y="3401715"/>
            <a:ext cx="8738565" cy="4611521"/>
            <a:chOff x="0" y="0"/>
            <a:chExt cx="11651420" cy="614869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29332" cy="102933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5252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1706454"/>
              <a:ext cx="1029332" cy="102933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5252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5119362"/>
              <a:ext cx="1029332" cy="102933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5252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3412908"/>
              <a:ext cx="1029332" cy="102933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25252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887756" y="-199328"/>
              <a:ext cx="9763664" cy="1177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4200">
                  <a:solidFill>
                    <a:srgbClr val="000000"/>
                  </a:solidFill>
                  <a:ea typeface="Source Han Sans KR Normal"/>
                </a:rPr>
                <a:t>콘텐츠 설명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1192" y="17842"/>
              <a:ext cx="726948" cy="86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2"/>
                </a:lnSpc>
              </a:pPr>
              <a:r>
                <a:rPr lang="en-US" sz="3600">
                  <a:solidFill>
                    <a:srgbClr val="000000"/>
                  </a:solidFill>
                  <a:latin typeface="Source Han Sans KR Normal Bold"/>
                </a:rPr>
                <a:t>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87756" y="1510096"/>
              <a:ext cx="9763664" cy="1177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ea typeface="Source Han Sans KR Normal"/>
                </a:rPr>
                <a:t>게임 주요 파이프라인 및 기능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1192" y="1724296"/>
              <a:ext cx="726948" cy="86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52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000000"/>
                  </a:solidFill>
                  <a:latin typeface="Source Han Sans KR Normal Bold"/>
                </a:rPr>
                <a:t>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887756" y="4928945"/>
              <a:ext cx="9763664" cy="1177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ea typeface="Source Han Sans KR Normal"/>
                </a:rPr>
                <a:t>다음 학기 계획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1192" y="5137204"/>
              <a:ext cx="726948" cy="86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52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000000"/>
                  </a:solidFill>
                  <a:latin typeface="Source Han Sans KR Normal Bold"/>
                </a:rPr>
                <a:t>4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87756" y="3219521"/>
              <a:ext cx="9763664" cy="1177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ea typeface="Source Han Sans KR Normal"/>
                </a:rPr>
                <a:t>인게임 플레이 시연 영상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1192" y="3430750"/>
              <a:ext cx="726948" cy="86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5652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000000"/>
                  </a:solidFill>
                  <a:latin typeface="Source Han Sans KR Normal Bold"/>
                </a:rPr>
                <a:t>3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6656" y="3734362"/>
            <a:ext cx="2937734" cy="4278874"/>
          </a:xfrm>
          <a:custGeom>
            <a:avLst/>
            <a:gdLst/>
            <a:ahLst/>
            <a:cxnLst/>
            <a:rect l="l" t="t" r="r" b="b"/>
            <a:pathLst>
              <a:path w="2937734" h="4278874">
                <a:moveTo>
                  <a:pt x="0" y="0"/>
                </a:moveTo>
                <a:lnTo>
                  <a:pt x="2937734" y="0"/>
                </a:lnTo>
                <a:lnTo>
                  <a:pt x="2937734" y="4278873"/>
                </a:lnTo>
                <a:lnTo>
                  <a:pt x="0" y="4278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942190" y="1745074"/>
            <a:ext cx="425758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ea typeface="Source Han Sans KR Normal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3127" y="3052028"/>
            <a:ext cx="3814897" cy="1601055"/>
            <a:chOff x="0" y="0"/>
            <a:chExt cx="5086530" cy="213474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12604" y="693761"/>
              <a:ext cx="3736813" cy="690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en-US" sz="3117">
                  <a:solidFill>
                    <a:srgbClr val="171717"/>
                  </a:solidFill>
                  <a:ea typeface="Source Han Sans KR Normal Bold"/>
                </a:rPr>
                <a:t>비버 팀 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314724" y="900633"/>
              <a:ext cx="244063" cy="333475"/>
            </a:xfrm>
            <a:custGeom>
              <a:avLst/>
              <a:gdLst/>
              <a:ahLst/>
              <a:cxnLst/>
              <a:rect l="l" t="t" r="r" b="b"/>
              <a:pathLst>
                <a:path w="244063" h="333475">
                  <a:moveTo>
                    <a:pt x="0" y="0"/>
                  </a:moveTo>
                  <a:lnTo>
                    <a:pt x="244063" y="0"/>
                  </a:lnTo>
                  <a:lnTo>
                    <a:pt x="244063" y="333475"/>
                  </a:lnTo>
                  <a:lnTo>
                    <a:pt x="0" y="333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402" r="-1840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1489371" y="6540280"/>
            <a:ext cx="5935765" cy="2718020"/>
          </a:xfrm>
          <a:custGeom>
            <a:avLst/>
            <a:gdLst/>
            <a:ahLst/>
            <a:cxnLst/>
            <a:rect l="l" t="t" r="r" b="b"/>
            <a:pathLst>
              <a:path w="5935765" h="2718020">
                <a:moveTo>
                  <a:pt x="0" y="0"/>
                </a:moveTo>
                <a:lnTo>
                  <a:pt x="5935765" y="0"/>
                </a:lnTo>
                <a:lnTo>
                  <a:pt x="5935765" y="2718020"/>
                </a:lnTo>
                <a:lnTo>
                  <a:pt x="0" y="271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0715" y="301652"/>
            <a:ext cx="581496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ea typeface="Nanum Gothic Ultra-Bold"/>
              </a:rPr>
              <a:t>콘텐츠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13119" y="863627"/>
            <a:ext cx="3530881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171717"/>
                </a:solidFill>
                <a:ea typeface="Source Han Sans KR Normal"/>
              </a:rPr>
              <a:t>플레이하는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528" y="2012099"/>
            <a:ext cx="1325060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5636">
                <a:solidFill>
                  <a:srgbClr val="171717"/>
                </a:solidFill>
                <a:latin typeface="Nanum Gothic Ultra-Bold"/>
                <a:ea typeface="Nanum Gothic Ultra-Bold"/>
              </a:rPr>
              <a:t>비버 팀 vs 스파이 비버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4906291"/>
            <a:ext cx="12596451" cy="354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ea typeface="Nanum Gothic"/>
              </a:rPr>
              <a:t>건축 재료를 수집하고 그 재료로 댐을 지어서 시간 안에 완성 하는것이 목표</a:t>
            </a: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latin typeface="Nanum Gothic"/>
                <a:ea typeface="Nanum Gothic"/>
              </a:rPr>
              <a:t>팀원이 스파이 팀보단 많고 할 일이 많은 만큼, 비버간에 역할 분리가 필요</a:t>
            </a:r>
          </a:p>
          <a:p>
            <a:pPr marL="1457225" lvl="2" indent="-485742" algn="l">
              <a:lnSpc>
                <a:spcPts val="4049"/>
              </a:lnSpc>
              <a:buFont typeface="Arial"/>
              <a:buChar char="⚬"/>
            </a:pPr>
            <a:r>
              <a:rPr lang="en-US" sz="3374">
                <a:solidFill>
                  <a:srgbClr val="171717"/>
                </a:solidFill>
                <a:ea typeface="Nanum Gothic"/>
              </a:rPr>
              <a:t>재료 캐오는 비버</a:t>
            </a:r>
          </a:p>
          <a:p>
            <a:pPr marL="1457225" lvl="2" indent="-485742" algn="l">
              <a:lnSpc>
                <a:spcPts val="4049"/>
              </a:lnSpc>
              <a:buFont typeface="Arial"/>
              <a:buChar char="⚬"/>
            </a:pPr>
            <a:r>
              <a:rPr lang="en-US" sz="3374">
                <a:solidFill>
                  <a:srgbClr val="171717"/>
                </a:solidFill>
                <a:ea typeface="Nanum Gothic"/>
              </a:rPr>
              <a:t>댐 건축하는 비버</a:t>
            </a: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latin typeface="Nanum Gothic"/>
                <a:ea typeface="Nanum Gothic"/>
              </a:rPr>
              <a:t>사람들이 와서 댐을 부수기 전에 완공해야 한다.(제한시간)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643" y="394521"/>
            <a:ext cx="4001856" cy="1679519"/>
            <a:chOff x="0" y="0"/>
            <a:chExt cx="5335807" cy="223935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335807" cy="2239359"/>
              <a:chOff x="0" y="0"/>
              <a:chExt cx="3806062" cy="15973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57329" y="721036"/>
              <a:ext cx="3919945" cy="730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78"/>
                </a:lnSpc>
              </a:pPr>
              <a:r>
                <a:rPr lang="en-US" sz="3270">
                  <a:solidFill>
                    <a:srgbClr val="171717"/>
                  </a:solidFill>
                  <a:ea typeface="Source Han Sans KR Normal Bold"/>
                </a:rPr>
                <a:t>스파이 비버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330148" y="944770"/>
              <a:ext cx="256024" cy="349818"/>
            </a:xfrm>
            <a:custGeom>
              <a:avLst/>
              <a:gdLst/>
              <a:ahLst/>
              <a:cxnLst/>
              <a:rect l="l" t="t" r="r" b="b"/>
              <a:pathLst>
                <a:path w="256024" h="349818">
                  <a:moveTo>
                    <a:pt x="0" y="0"/>
                  </a:moveTo>
                  <a:lnTo>
                    <a:pt x="256023" y="0"/>
                  </a:lnTo>
                  <a:lnTo>
                    <a:pt x="256023" y="349818"/>
                  </a:lnTo>
                  <a:lnTo>
                    <a:pt x="0" y="349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402" r="-1840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1707664" y="2397977"/>
            <a:ext cx="4931116" cy="6103086"/>
          </a:xfrm>
          <a:custGeom>
            <a:avLst/>
            <a:gdLst/>
            <a:ahLst/>
            <a:cxnLst/>
            <a:rect l="l" t="t" r="r" b="b"/>
            <a:pathLst>
              <a:path w="4931116" h="6103086">
                <a:moveTo>
                  <a:pt x="0" y="0"/>
                </a:moveTo>
                <a:lnTo>
                  <a:pt x="4931116" y="0"/>
                </a:lnTo>
                <a:lnTo>
                  <a:pt x="4931116" y="6103085"/>
                </a:lnTo>
                <a:lnTo>
                  <a:pt x="0" y="6103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9643" y="2893277"/>
            <a:ext cx="9968348" cy="354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ea typeface="Nanum Gothic"/>
              </a:rPr>
              <a:t>인간들이 몰래 심어놓은 스파이 비버</a:t>
            </a:r>
          </a:p>
          <a:p>
            <a:pPr algn="l">
              <a:lnSpc>
                <a:spcPts val="4049"/>
              </a:lnSpc>
            </a:pPr>
            <a:endParaRPr lang="en-US" sz="3374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ea typeface="Nanum Gothic"/>
              </a:rPr>
              <a:t>전파탑을 설치해서 위치정보를 사람에게 알려서 제한시간을 감소시킬 수 있음</a:t>
            </a:r>
          </a:p>
          <a:p>
            <a:pPr algn="l">
              <a:lnSpc>
                <a:spcPts val="4049"/>
              </a:lnSpc>
            </a:pPr>
            <a:endParaRPr lang="en-US" sz="3374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>
                <a:solidFill>
                  <a:srgbClr val="171717"/>
                </a:solidFill>
                <a:latin typeface="Nanum Gothic"/>
                <a:ea typeface="Nanum Gothic"/>
              </a:rPr>
              <a:t>제한시간이 되기 전까지 비버 팀이 댐을 완성 못하면 인간들이 와서 다 때려 부순다-&gt; 스파이팀 우승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76176" y="342900"/>
            <a:ext cx="836782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팀원 담당 메인 역할</a:t>
            </a:r>
            <a:endParaRPr lang="en-US" sz="7500" dirty="0">
              <a:solidFill>
                <a:srgbClr val="171717"/>
              </a:solidFill>
              <a:ea typeface="Nanum Gothic Ultra-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D37CDA-99C0-4D70-BD58-F72C1EDE22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861865"/>
            <a:ext cx="3477768" cy="1845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A2BC11-5DF9-4383-82F1-CD7626AB8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20" y="7798676"/>
            <a:ext cx="1972225" cy="1972225"/>
          </a:xfrm>
          <a:prstGeom prst="rect">
            <a:avLst/>
          </a:prstGeo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2DD0BF3B-36CA-48DE-AD42-FCC659C6A1ED}"/>
              </a:ext>
            </a:extLst>
          </p:cNvPr>
          <p:cNvGrpSpPr/>
          <p:nvPr/>
        </p:nvGrpSpPr>
        <p:grpSpPr>
          <a:xfrm>
            <a:off x="1104634" y="1955415"/>
            <a:ext cx="3814897" cy="1601055"/>
            <a:chOff x="0" y="0"/>
            <a:chExt cx="5086530" cy="2134741"/>
          </a:xfrm>
        </p:grpSpPr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4A96D486-ACCC-4531-B8B7-F7418186E0BA}"/>
                </a:ext>
              </a:extLst>
            </p:cNvPr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15" name="Freeform 4">
                <a:extLst>
                  <a:ext uri="{FF2B5EF4-FFF2-40B4-BE49-F238E27FC236}">
                    <a16:creationId xmlns:a16="http://schemas.microsoft.com/office/drawing/2014/main" id="{876636AF-623E-4061-AE18-95C0D109D1FC}"/>
                  </a:ext>
                </a:extLst>
              </p:cNvPr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98D92D94-67D6-41A2-AC18-F59A4C127DB5}"/>
                </a:ext>
              </a:extLst>
            </p:cNvPr>
            <p:cNvSpPr txBox="1"/>
            <p:nvPr/>
          </p:nvSpPr>
          <p:spPr>
            <a:xfrm>
              <a:off x="912604" y="693762"/>
              <a:ext cx="3736812" cy="704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ko-KR" altLang="en-US" sz="3117" b="1" dirty="0">
                  <a:solidFill>
                    <a:srgbClr val="171717"/>
                  </a:solidFill>
                  <a:ea typeface="Source Han Sans KR Normal Bold"/>
                </a:rPr>
                <a:t>김정희</a:t>
              </a:r>
              <a:r>
                <a:rPr lang="en-US" sz="3117" b="1" dirty="0">
                  <a:solidFill>
                    <a:srgbClr val="171717"/>
                  </a:solidFill>
                  <a:ea typeface="Source Han Sans KR Normal Bold"/>
                </a:rPr>
                <a:t> </a:t>
              </a: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CA596FC-6E00-4687-9B98-ED1FE5FE67BC}"/>
                </a:ext>
              </a:extLst>
            </p:cNvPr>
            <p:cNvSpPr/>
            <p:nvPr/>
          </p:nvSpPr>
          <p:spPr>
            <a:xfrm>
              <a:off x="314724" y="900633"/>
              <a:ext cx="244063" cy="333475"/>
            </a:xfrm>
            <a:custGeom>
              <a:avLst/>
              <a:gdLst/>
              <a:ahLst/>
              <a:cxnLst/>
              <a:rect l="l" t="t" r="r" b="b"/>
              <a:pathLst>
                <a:path w="244063" h="333475">
                  <a:moveTo>
                    <a:pt x="0" y="0"/>
                  </a:moveTo>
                  <a:lnTo>
                    <a:pt x="244063" y="0"/>
                  </a:lnTo>
                  <a:lnTo>
                    <a:pt x="244063" y="333475"/>
                  </a:lnTo>
                  <a:lnTo>
                    <a:pt x="0" y="333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402" r="-18402"/>
              </a:stretch>
            </a:blipFill>
          </p:spPr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D9CF9DB0-63CC-499F-ACF7-49CB7FB2CDBD}"/>
              </a:ext>
            </a:extLst>
          </p:cNvPr>
          <p:cNvGrpSpPr/>
          <p:nvPr/>
        </p:nvGrpSpPr>
        <p:grpSpPr>
          <a:xfrm>
            <a:off x="12363576" y="1923351"/>
            <a:ext cx="3814897" cy="1601055"/>
            <a:chOff x="0" y="0"/>
            <a:chExt cx="5086530" cy="2134741"/>
          </a:xfrm>
        </p:grpSpPr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76EA0458-CAE7-46E9-A221-9EAF28F02F16}"/>
                </a:ext>
              </a:extLst>
            </p:cNvPr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3D234144-8394-4C80-9583-EF1D1F1071FF}"/>
                  </a:ext>
                </a:extLst>
              </p:cNvPr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E4860C2F-2CD1-4CBE-94EF-03F27D4DD0D6}"/>
                </a:ext>
              </a:extLst>
            </p:cNvPr>
            <p:cNvSpPr txBox="1"/>
            <p:nvPr/>
          </p:nvSpPr>
          <p:spPr>
            <a:xfrm>
              <a:off x="912604" y="693762"/>
              <a:ext cx="3736812" cy="704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ko-KR" altLang="en-US" sz="3117" b="1" dirty="0">
                  <a:solidFill>
                    <a:srgbClr val="171717"/>
                  </a:solidFill>
                  <a:ea typeface="Source Han Sans KR Normal Bold"/>
                </a:rPr>
                <a:t>김민석</a:t>
              </a:r>
              <a:r>
                <a:rPr lang="en-US" sz="3117" b="1" dirty="0">
                  <a:solidFill>
                    <a:srgbClr val="171717"/>
                  </a:solidFill>
                  <a:ea typeface="Source Han Sans KR Normal Bold"/>
                </a:rPr>
                <a:t> </a:t>
              </a: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A2A2B887-F865-4288-8671-A8A4BEB6CB60}"/>
                </a:ext>
              </a:extLst>
            </p:cNvPr>
            <p:cNvSpPr/>
            <p:nvPr/>
          </p:nvSpPr>
          <p:spPr>
            <a:xfrm>
              <a:off x="314724" y="900633"/>
              <a:ext cx="244063" cy="333475"/>
            </a:xfrm>
            <a:custGeom>
              <a:avLst/>
              <a:gdLst/>
              <a:ahLst/>
              <a:cxnLst/>
              <a:rect l="l" t="t" r="r" b="b"/>
              <a:pathLst>
                <a:path w="244063" h="333475">
                  <a:moveTo>
                    <a:pt x="0" y="0"/>
                  </a:moveTo>
                  <a:lnTo>
                    <a:pt x="244063" y="0"/>
                  </a:lnTo>
                  <a:lnTo>
                    <a:pt x="244063" y="333475"/>
                  </a:lnTo>
                  <a:lnTo>
                    <a:pt x="0" y="333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402" r="-18402"/>
              </a:stretch>
            </a:blipFill>
          </p:spPr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389F3086-7EE5-41B6-B448-72FDD5938B40}"/>
              </a:ext>
            </a:extLst>
          </p:cNvPr>
          <p:cNvGrpSpPr/>
          <p:nvPr/>
        </p:nvGrpSpPr>
        <p:grpSpPr>
          <a:xfrm>
            <a:off x="6563931" y="1939383"/>
            <a:ext cx="3814897" cy="1601055"/>
            <a:chOff x="0" y="0"/>
            <a:chExt cx="5086530" cy="2134741"/>
          </a:xfrm>
        </p:grpSpPr>
        <p:grpSp>
          <p:nvGrpSpPr>
            <p:cNvPr id="22" name="Group 3">
              <a:extLst>
                <a:ext uri="{FF2B5EF4-FFF2-40B4-BE49-F238E27FC236}">
                  <a16:creationId xmlns:a16="http://schemas.microsoft.com/office/drawing/2014/main" id="{D922A82B-2035-489E-85D2-33395F5BC21B}"/>
                </a:ext>
              </a:extLst>
            </p:cNvPr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25" name="Freeform 4">
                <a:extLst>
                  <a:ext uri="{FF2B5EF4-FFF2-40B4-BE49-F238E27FC236}">
                    <a16:creationId xmlns:a16="http://schemas.microsoft.com/office/drawing/2014/main" id="{6ED47BF7-2D31-4188-9E29-FBF92EB03161}"/>
                  </a:ext>
                </a:extLst>
              </p:cNvPr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4DC72E85-D791-48F0-877E-2DAB6CE9A6FA}"/>
                </a:ext>
              </a:extLst>
            </p:cNvPr>
            <p:cNvSpPr txBox="1"/>
            <p:nvPr/>
          </p:nvSpPr>
          <p:spPr>
            <a:xfrm>
              <a:off x="912604" y="693762"/>
              <a:ext cx="3736812" cy="704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ko-KR" altLang="en-US" sz="3117" b="1" dirty="0" err="1">
                  <a:solidFill>
                    <a:srgbClr val="171717"/>
                  </a:solidFill>
                  <a:ea typeface="Source Han Sans KR Normal Bold"/>
                </a:rPr>
                <a:t>유민혁</a:t>
              </a:r>
              <a:r>
                <a:rPr lang="en-US" sz="3117" dirty="0">
                  <a:solidFill>
                    <a:srgbClr val="171717"/>
                  </a:solidFill>
                  <a:ea typeface="Source Han Sans KR Normal Bold"/>
                </a:rPr>
                <a:t> </a:t>
              </a: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FC81471-2113-4AAB-9503-D72EBB6D14DB}"/>
                </a:ext>
              </a:extLst>
            </p:cNvPr>
            <p:cNvSpPr/>
            <p:nvPr/>
          </p:nvSpPr>
          <p:spPr>
            <a:xfrm>
              <a:off x="314724" y="900633"/>
              <a:ext cx="244063" cy="333475"/>
            </a:xfrm>
            <a:custGeom>
              <a:avLst/>
              <a:gdLst/>
              <a:ahLst/>
              <a:cxnLst/>
              <a:rect l="l" t="t" r="r" b="b"/>
              <a:pathLst>
                <a:path w="244063" h="333475">
                  <a:moveTo>
                    <a:pt x="0" y="0"/>
                  </a:moveTo>
                  <a:lnTo>
                    <a:pt x="244063" y="0"/>
                  </a:lnTo>
                  <a:lnTo>
                    <a:pt x="244063" y="333475"/>
                  </a:lnTo>
                  <a:lnTo>
                    <a:pt x="0" y="333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402" r="-18402"/>
              </a:stretch>
            </a:blipFill>
          </p:spPr>
        </p:sp>
      </p:grpSp>
      <p:grpSp>
        <p:nvGrpSpPr>
          <p:cNvPr id="26" name="Group 2">
            <a:extLst>
              <a:ext uri="{FF2B5EF4-FFF2-40B4-BE49-F238E27FC236}">
                <a16:creationId xmlns:a16="http://schemas.microsoft.com/office/drawing/2014/main" id="{46C22BEC-33FF-4552-9E8E-41F02102FAF5}"/>
              </a:ext>
            </a:extLst>
          </p:cNvPr>
          <p:cNvGrpSpPr/>
          <p:nvPr/>
        </p:nvGrpSpPr>
        <p:grpSpPr>
          <a:xfrm>
            <a:off x="1221614" y="4231945"/>
            <a:ext cx="3814897" cy="3088389"/>
            <a:chOff x="0" y="0"/>
            <a:chExt cx="5086530" cy="2134741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10718008-1447-46CD-91FC-4196D34CA387}"/>
                </a:ext>
              </a:extLst>
            </p:cNvPr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395EC164-990D-4D13-BCF1-DD26C57410C1}"/>
                  </a:ext>
                </a:extLst>
              </p:cNvPr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229B52DA-5754-4443-A910-5F8CE4DD44A1}"/>
                </a:ext>
              </a:extLst>
            </p:cNvPr>
            <p:cNvSpPr txBox="1"/>
            <p:nvPr/>
          </p:nvSpPr>
          <p:spPr>
            <a:xfrm>
              <a:off x="780536" y="534801"/>
              <a:ext cx="3736812" cy="1145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4"/>
                </a:lnSpc>
              </a:pPr>
              <a:r>
                <a:rPr lang="ko-KR" altLang="en-US" sz="2800" dirty="0">
                  <a:solidFill>
                    <a:srgbClr val="171717"/>
                  </a:solidFill>
                  <a:latin typeface="Source Han Sans KR Normal Bold"/>
                  <a:ea typeface="Source Han Sans KR Normal Bold"/>
                </a:rPr>
                <a:t>게임 오브젝트 및 </a:t>
              </a:r>
              <a:r>
                <a:rPr lang="ko-KR" altLang="en-US" sz="2800" dirty="0" err="1">
                  <a:solidFill>
                    <a:srgbClr val="171717"/>
                  </a:solidFill>
                  <a:latin typeface="Source Han Sans KR Normal Bold"/>
                  <a:ea typeface="Source Han Sans KR Normal Bold"/>
                </a:rPr>
                <a:t>에셋</a:t>
              </a:r>
              <a:r>
                <a:rPr lang="ko-KR" altLang="en-US" sz="2800" dirty="0">
                  <a:solidFill>
                    <a:srgbClr val="171717"/>
                  </a:solidFill>
                  <a:latin typeface="Source Han Sans KR Normal Bold"/>
                  <a:ea typeface="Source Han Sans KR Normal Bold"/>
                </a:rPr>
                <a:t> 디자인</a:t>
              </a:r>
              <a:endParaRPr lang="en-US" altLang="ko-KR" sz="2800" dirty="0">
                <a:solidFill>
                  <a:srgbClr val="171717"/>
                </a:solidFill>
                <a:latin typeface="Source Han Sans KR Normal Bold"/>
                <a:ea typeface="Source Han Sans KR Normal Bold"/>
              </a:endParaRPr>
            </a:p>
            <a:p>
              <a:pPr algn="l">
                <a:lnSpc>
                  <a:spcPts val="4364"/>
                </a:lnSpc>
              </a:pPr>
              <a:r>
                <a:rPr lang="en-US" sz="3117" dirty="0">
                  <a:solidFill>
                    <a:srgbClr val="171717"/>
                  </a:solidFill>
                  <a:ea typeface="Source Han Sans KR Normal Bold"/>
                </a:rPr>
                <a:t> </a:t>
              </a:r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53F76309-2F3B-4309-9DA9-19FC4BDA46DD}"/>
              </a:ext>
            </a:extLst>
          </p:cNvPr>
          <p:cNvGrpSpPr/>
          <p:nvPr/>
        </p:nvGrpSpPr>
        <p:grpSpPr>
          <a:xfrm>
            <a:off x="6537034" y="4213405"/>
            <a:ext cx="3814897" cy="3088390"/>
            <a:chOff x="-35862" y="15628"/>
            <a:chExt cx="5086530" cy="2134742"/>
          </a:xfrm>
        </p:grpSpPr>
        <p:grpSp>
          <p:nvGrpSpPr>
            <p:cNvPr id="32" name="Group 3">
              <a:extLst>
                <a:ext uri="{FF2B5EF4-FFF2-40B4-BE49-F238E27FC236}">
                  <a16:creationId xmlns:a16="http://schemas.microsoft.com/office/drawing/2014/main" id="{327C4688-A920-4B1B-A6B2-A25ED6773F7C}"/>
                </a:ext>
              </a:extLst>
            </p:cNvPr>
            <p:cNvGrpSpPr/>
            <p:nvPr/>
          </p:nvGrpSpPr>
          <p:grpSpPr>
            <a:xfrm>
              <a:off x="-35862" y="15628"/>
              <a:ext cx="5086530" cy="2134742"/>
              <a:chOff x="-26834" y="11693"/>
              <a:chExt cx="3806062" cy="1597348"/>
            </a:xfrm>
          </p:grpSpPr>
          <p:sp>
            <p:nvSpPr>
              <p:cNvPr id="34" name="Freeform 4">
                <a:extLst>
                  <a:ext uri="{FF2B5EF4-FFF2-40B4-BE49-F238E27FC236}">
                    <a16:creationId xmlns:a16="http://schemas.microsoft.com/office/drawing/2014/main" id="{A78EBE0F-5962-45DB-9F9B-4D63B687322A}"/>
                  </a:ext>
                </a:extLst>
              </p:cNvPr>
              <p:cNvSpPr/>
              <p:nvPr/>
            </p:nvSpPr>
            <p:spPr>
              <a:xfrm>
                <a:off x="-26834" y="11693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2FEFBB4C-CF48-44C0-A29C-998E3AEBDCC5}"/>
                </a:ext>
              </a:extLst>
            </p:cNvPr>
            <p:cNvSpPr txBox="1"/>
            <p:nvPr/>
          </p:nvSpPr>
          <p:spPr>
            <a:xfrm>
              <a:off x="334037" y="173354"/>
              <a:ext cx="4491881" cy="15352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364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171717"/>
                  </a:solidFill>
                  <a:latin typeface="Source Han Sans KR Normal Bold"/>
                  <a:ea typeface="Source Han Sans KR Normal Bold"/>
                </a:rPr>
                <a:t>전반적 유니티 프로그래밍</a:t>
              </a:r>
              <a:r>
                <a:rPr lang="en-US" altLang="ko-KR" sz="2800" dirty="0">
                  <a:solidFill>
                    <a:srgbClr val="171717"/>
                  </a:solidFill>
                  <a:latin typeface="Source Han Sans KR Normal Bold"/>
                  <a:ea typeface="Source Han Sans KR Normal Bold"/>
                </a:rPr>
                <a:t> </a:t>
              </a:r>
              <a:r>
                <a:rPr lang="ko-KR" altLang="en-US" sz="2800" dirty="0">
                  <a:solidFill>
                    <a:srgbClr val="171717"/>
                  </a:solidFill>
                  <a:latin typeface="Source Han Sans KR Normal Bold"/>
                  <a:ea typeface="Source Han Sans KR Normal Bold"/>
                </a:rPr>
                <a:t>담당</a:t>
              </a:r>
              <a:r>
                <a:rPr lang="en-US" sz="2800" dirty="0">
                  <a:solidFill>
                    <a:srgbClr val="171717"/>
                  </a:solidFill>
                  <a:ea typeface="Source Han Sans KR Normal Bold"/>
                </a:rPr>
                <a:t> </a:t>
              </a:r>
            </a:p>
            <a:p>
              <a:pPr marL="457200" indent="-457200">
                <a:lnSpc>
                  <a:spcPts val="4364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171717"/>
                  </a:solidFill>
                  <a:ea typeface="Source Han Sans KR Normal Bold"/>
                </a:rPr>
                <a:t>서버 동기화 프로그래밍 담당</a:t>
              </a:r>
              <a:endParaRPr lang="en-US" sz="2800" dirty="0">
                <a:solidFill>
                  <a:srgbClr val="171717"/>
                </a:solidFill>
                <a:ea typeface="Source Han Sans KR Normal Bold"/>
              </a:endParaRPr>
            </a:p>
          </p:txBody>
        </p:sp>
      </p:grpSp>
      <p:grpSp>
        <p:nvGrpSpPr>
          <p:cNvPr id="35" name="Group 2">
            <a:extLst>
              <a:ext uri="{FF2B5EF4-FFF2-40B4-BE49-F238E27FC236}">
                <a16:creationId xmlns:a16="http://schemas.microsoft.com/office/drawing/2014/main" id="{143A3AD9-36BD-48CC-A2F0-7AA159F3A6EE}"/>
              </a:ext>
            </a:extLst>
          </p:cNvPr>
          <p:cNvGrpSpPr/>
          <p:nvPr/>
        </p:nvGrpSpPr>
        <p:grpSpPr>
          <a:xfrm>
            <a:off x="1131528" y="4213405"/>
            <a:ext cx="3814897" cy="3616272"/>
            <a:chOff x="0" y="0"/>
            <a:chExt cx="5086530" cy="2499622"/>
          </a:xfrm>
        </p:grpSpPr>
        <p:grpSp>
          <p:nvGrpSpPr>
            <p:cNvPr id="36" name="Group 3">
              <a:extLst>
                <a:ext uri="{FF2B5EF4-FFF2-40B4-BE49-F238E27FC236}">
                  <a16:creationId xmlns:a16="http://schemas.microsoft.com/office/drawing/2014/main" id="{B5046311-AD2D-409E-B2A1-02AC6A3F8ACC}"/>
                </a:ext>
              </a:extLst>
            </p:cNvPr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38" name="Freeform 4">
                <a:extLst>
                  <a:ext uri="{FF2B5EF4-FFF2-40B4-BE49-F238E27FC236}">
                    <a16:creationId xmlns:a16="http://schemas.microsoft.com/office/drawing/2014/main" id="{EFEED15C-D019-4CDE-BAAC-4DEDEA17840B}"/>
                  </a:ext>
                </a:extLst>
              </p:cNvPr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B40E8065-E79C-4B89-8ED5-13A96D01F56F}"/>
                </a:ext>
              </a:extLst>
            </p:cNvPr>
            <p:cNvSpPr txBox="1"/>
            <p:nvPr/>
          </p:nvSpPr>
          <p:spPr>
            <a:xfrm>
              <a:off x="341307" y="184038"/>
              <a:ext cx="4144390" cy="23155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364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171717"/>
                  </a:solidFill>
                  <a:latin typeface="Source Han Sans KR Normal Bold"/>
                  <a:ea typeface="Source Han Sans KR Normal Bold"/>
                </a:rPr>
                <a:t>게임 오브젝트 및 </a:t>
              </a:r>
              <a:r>
                <a:rPr lang="ko-KR" altLang="en-US" sz="2800" dirty="0" err="1">
                  <a:solidFill>
                    <a:srgbClr val="171717"/>
                  </a:solidFill>
                  <a:latin typeface="Source Han Sans KR Normal Bold"/>
                  <a:ea typeface="Source Han Sans KR Normal Bold"/>
                </a:rPr>
                <a:t>에셋</a:t>
              </a:r>
              <a:r>
                <a:rPr lang="ko-KR" altLang="en-US" sz="2800" dirty="0">
                  <a:solidFill>
                    <a:srgbClr val="171717"/>
                  </a:solidFill>
                  <a:latin typeface="Source Han Sans KR Normal Bold"/>
                  <a:ea typeface="Source Han Sans KR Normal Bold"/>
                </a:rPr>
                <a:t> 디자인</a:t>
              </a:r>
              <a:endParaRPr lang="en-US" altLang="ko-KR" sz="2800" dirty="0">
                <a:solidFill>
                  <a:srgbClr val="171717"/>
                </a:solidFill>
                <a:latin typeface="Source Han Sans KR Normal Bold"/>
                <a:ea typeface="Source Han Sans KR Normal Bold"/>
              </a:endParaRPr>
            </a:p>
            <a:p>
              <a:pPr marL="457200" indent="-457200">
                <a:lnSpc>
                  <a:spcPts val="4364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171717"/>
                  </a:solidFill>
                  <a:latin typeface="Source Han Sans KR Normal Bold"/>
                  <a:ea typeface="Source Han Sans KR Normal Bold"/>
                </a:rPr>
                <a:t>게임 플레이 시나리오 기획</a:t>
              </a:r>
              <a:endParaRPr lang="en-US" altLang="ko-KR" sz="2800" dirty="0">
                <a:solidFill>
                  <a:srgbClr val="171717"/>
                </a:solidFill>
                <a:latin typeface="Source Han Sans KR Normal Bold"/>
                <a:ea typeface="Source Han Sans KR Normal Bold"/>
              </a:endParaRPr>
            </a:p>
            <a:p>
              <a:pPr marL="457200" indent="-457200">
                <a:lnSpc>
                  <a:spcPts val="4364"/>
                </a:lnSpc>
                <a:buFont typeface="Arial" panose="020B0604020202020204" pitchFamily="34" charset="0"/>
                <a:buChar char="•"/>
              </a:pPr>
              <a:endParaRPr lang="en-US" altLang="ko-KR" sz="2800" dirty="0">
                <a:solidFill>
                  <a:srgbClr val="171717"/>
                </a:solidFill>
                <a:latin typeface="Source Han Sans KR Normal Bold"/>
                <a:ea typeface="Source Han Sans KR Normal Bold"/>
              </a:endParaRPr>
            </a:p>
            <a:p>
              <a:pPr algn="l">
                <a:lnSpc>
                  <a:spcPts val="4364"/>
                </a:lnSpc>
              </a:pPr>
              <a:r>
                <a:rPr lang="en-US" sz="3117" dirty="0">
                  <a:solidFill>
                    <a:srgbClr val="171717"/>
                  </a:solidFill>
                  <a:ea typeface="Source Han Sans KR Normal Bold"/>
                </a:rPr>
                <a:t> </a:t>
              </a:r>
            </a:p>
          </p:txBody>
        </p:sp>
      </p:grpSp>
      <p:grpSp>
        <p:nvGrpSpPr>
          <p:cNvPr id="39" name="Group 2">
            <a:extLst>
              <a:ext uri="{FF2B5EF4-FFF2-40B4-BE49-F238E27FC236}">
                <a16:creationId xmlns:a16="http://schemas.microsoft.com/office/drawing/2014/main" id="{9CD68947-873D-468F-A5FE-1B27330925A1}"/>
              </a:ext>
            </a:extLst>
          </p:cNvPr>
          <p:cNvGrpSpPr/>
          <p:nvPr/>
        </p:nvGrpSpPr>
        <p:grpSpPr>
          <a:xfrm>
            <a:off x="12341164" y="4120708"/>
            <a:ext cx="3814897" cy="3088389"/>
            <a:chOff x="0" y="0"/>
            <a:chExt cx="5086530" cy="2134741"/>
          </a:xfrm>
        </p:grpSpPr>
        <p:grpSp>
          <p:nvGrpSpPr>
            <p:cNvPr id="40" name="Group 3">
              <a:extLst>
                <a:ext uri="{FF2B5EF4-FFF2-40B4-BE49-F238E27FC236}">
                  <a16:creationId xmlns:a16="http://schemas.microsoft.com/office/drawing/2014/main" id="{CD59E474-744D-451A-830B-5703BEF8F86A}"/>
                </a:ext>
              </a:extLst>
            </p:cNvPr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42" name="Freeform 4">
                <a:extLst>
                  <a:ext uri="{FF2B5EF4-FFF2-40B4-BE49-F238E27FC236}">
                    <a16:creationId xmlns:a16="http://schemas.microsoft.com/office/drawing/2014/main" id="{A758E932-CC1B-4478-88A2-EE28020959E6}"/>
                  </a:ext>
                </a:extLst>
              </p:cNvPr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41" name="TextBox 5">
              <a:extLst>
                <a:ext uri="{FF2B5EF4-FFF2-40B4-BE49-F238E27FC236}">
                  <a16:creationId xmlns:a16="http://schemas.microsoft.com/office/drawing/2014/main" id="{D46CA33F-2EDF-4A53-862F-6F86F03BB9CE}"/>
                </a:ext>
              </a:extLst>
            </p:cNvPr>
            <p:cNvSpPr txBox="1"/>
            <p:nvPr/>
          </p:nvSpPr>
          <p:spPr>
            <a:xfrm>
              <a:off x="612575" y="180263"/>
              <a:ext cx="4090630" cy="15352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364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 err="1">
                  <a:solidFill>
                    <a:srgbClr val="171717"/>
                  </a:solidFill>
                  <a:ea typeface="Source Han Sans KR Normal Bold"/>
                </a:rPr>
                <a:t>멀티플레잉</a:t>
              </a:r>
              <a:r>
                <a:rPr lang="ko-KR" altLang="en-US" sz="2800" dirty="0">
                  <a:solidFill>
                    <a:srgbClr val="171717"/>
                  </a:solidFill>
                  <a:ea typeface="Source Han Sans KR Normal Bold"/>
                </a:rPr>
                <a:t> 서버</a:t>
              </a:r>
              <a:r>
                <a:rPr lang="en-US" altLang="ko-KR" sz="2800" dirty="0">
                  <a:solidFill>
                    <a:srgbClr val="171717"/>
                  </a:solidFill>
                  <a:ea typeface="Source Han Sans KR Normal Bold"/>
                </a:rPr>
                <a:t> </a:t>
              </a:r>
              <a:r>
                <a:rPr lang="ko-KR" altLang="en-US" sz="2800" dirty="0">
                  <a:solidFill>
                    <a:srgbClr val="171717"/>
                  </a:solidFill>
                  <a:ea typeface="Source Han Sans KR Normal Bold"/>
                </a:rPr>
                <a:t>구현</a:t>
              </a:r>
              <a:r>
                <a:rPr lang="en-US" sz="2800" dirty="0">
                  <a:solidFill>
                    <a:srgbClr val="171717"/>
                  </a:solidFill>
                  <a:ea typeface="Source Han Sans KR Normal Bold"/>
                </a:rPr>
                <a:t> </a:t>
              </a:r>
            </a:p>
            <a:p>
              <a:pPr marL="457200" indent="-457200">
                <a:lnSpc>
                  <a:spcPts val="4364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171717"/>
                  </a:solidFill>
                  <a:ea typeface="Source Han Sans KR Normal Bold"/>
                </a:rPr>
                <a:t>로그인</a:t>
              </a:r>
              <a:r>
                <a:rPr lang="en-US" altLang="ko-KR" sz="2800" dirty="0">
                  <a:solidFill>
                    <a:srgbClr val="171717"/>
                  </a:solidFill>
                  <a:ea typeface="Source Han Sans KR Normal Bold"/>
                </a:rPr>
                <a:t>, </a:t>
              </a:r>
              <a:r>
                <a:rPr lang="ko-KR" altLang="en-US" sz="2800" dirty="0">
                  <a:solidFill>
                    <a:srgbClr val="171717"/>
                  </a:solidFill>
                  <a:ea typeface="Source Han Sans KR Normal Bold"/>
                </a:rPr>
                <a:t>방 생성 기능 담당</a:t>
              </a:r>
              <a:endParaRPr lang="en-US" sz="2800" dirty="0">
                <a:solidFill>
                  <a:srgbClr val="171717"/>
                </a:solidFill>
                <a:ea typeface="Source Han Sans KR Normal Bold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D670052-57DE-48BF-B249-D17D76BB16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12" y="7575568"/>
            <a:ext cx="3753252" cy="23483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83491" y="109447"/>
            <a:ext cx="10397388" cy="10068107"/>
          </a:xfrm>
          <a:custGeom>
            <a:avLst/>
            <a:gdLst/>
            <a:ahLst/>
            <a:cxnLst/>
            <a:rect l="l" t="t" r="r" b="b"/>
            <a:pathLst>
              <a:path w="10397388" h="10068107">
                <a:moveTo>
                  <a:pt x="0" y="0"/>
                </a:moveTo>
                <a:lnTo>
                  <a:pt x="10397388" y="0"/>
                </a:lnTo>
                <a:lnTo>
                  <a:pt x="10397388" y="10068106"/>
                </a:lnTo>
                <a:lnTo>
                  <a:pt x="0" y="1006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" r="-462" b="-65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7130" y="4257675"/>
            <a:ext cx="5814962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171717"/>
                </a:solidFill>
                <a:ea typeface="Nanum Gothic Ultra-Bold"/>
              </a:rPr>
              <a:t>게임 구조 </a:t>
            </a:r>
          </a:p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171717"/>
                </a:solidFill>
                <a:ea typeface="Nanum Gothic Ultra-Bold"/>
              </a:rPr>
              <a:t>파이프라인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77466" y="2601801"/>
            <a:ext cx="8385294" cy="4577084"/>
          </a:xfrm>
          <a:custGeom>
            <a:avLst/>
            <a:gdLst/>
            <a:ahLst/>
            <a:cxnLst/>
            <a:rect l="l" t="t" r="r" b="b"/>
            <a:pathLst>
              <a:path w="8385294" h="4577084">
                <a:moveTo>
                  <a:pt x="0" y="0"/>
                </a:moveTo>
                <a:lnTo>
                  <a:pt x="8385295" y="0"/>
                </a:lnTo>
                <a:lnTo>
                  <a:pt x="8385295" y="4577085"/>
                </a:lnTo>
                <a:lnTo>
                  <a:pt x="0" y="4577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5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173381" y="348390"/>
            <a:ext cx="836782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171717"/>
                </a:solidFill>
                <a:ea typeface="Nanum Gothic Ultra-Bold"/>
              </a:rPr>
              <a:t>구현 된 기능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166" y="2601801"/>
            <a:ext cx="13540947" cy="427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sz="4125">
                <a:solidFill>
                  <a:srgbClr val="171717"/>
                </a:solidFill>
                <a:ea typeface="Source Han Sans KR Normal Bold"/>
              </a:rPr>
              <a:t>자원 채집</a:t>
            </a: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sz="4125">
                <a:solidFill>
                  <a:srgbClr val="171717"/>
                </a:solidFill>
                <a:ea typeface="Source Han Sans KR Normal Bold"/>
              </a:rPr>
              <a:t>도구 제작 및 장착</a:t>
            </a: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sz="41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창고에 자원 넣기+댐 건설 </a:t>
            </a:r>
          </a:p>
          <a:p>
            <a:pPr algn="l">
              <a:lnSpc>
                <a:spcPts val="5076"/>
              </a:lnSpc>
            </a:pPr>
            <a:r>
              <a:rPr lang="en-US" sz="3625">
                <a:solidFill>
                  <a:srgbClr val="171717"/>
                </a:solidFill>
                <a:latin typeface="Source Han Sans KR Normal Bold"/>
              </a:rPr>
              <a:t>    </a:t>
            </a:r>
            <a:r>
              <a:rPr lang="en-US" sz="36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(창고의 자원은 댐을 건설하는 데만 사용 가능)</a:t>
            </a: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sz="4125">
                <a:solidFill>
                  <a:srgbClr val="171717"/>
                </a:solidFill>
                <a:ea typeface="Source Han Sans KR Normal Bold"/>
              </a:rPr>
              <a:t>스파이 비버의 스파이 타워 건설</a:t>
            </a: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sz="4125">
                <a:solidFill>
                  <a:srgbClr val="171717"/>
                </a:solidFill>
                <a:ea typeface="Source Han Sans KR Normal Bold"/>
              </a:rPr>
              <a:t>비버를 로프로 잡아서 감옥에 가두기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1731" y="1230408"/>
            <a:ext cx="14312156" cy="8726223"/>
          </a:xfrm>
          <a:custGeom>
            <a:avLst/>
            <a:gdLst/>
            <a:ahLst/>
            <a:cxnLst/>
            <a:rect l="l" t="t" r="r" b="b"/>
            <a:pathLst>
              <a:path w="14312156" h="8726223">
                <a:moveTo>
                  <a:pt x="0" y="0"/>
                </a:moveTo>
                <a:lnTo>
                  <a:pt x="14312155" y="0"/>
                </a:lnTo>
                <a:lnTo>
                  <a:pt x="14312155" y="8726223"/>
                </a:lnTo>
                <a:lnTo>
                  <a:pt x="0" y="872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5" b="-13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27854" y="142875"/>
            <a:ext cx="5814962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171717"/>
                </a:solidFill>
                <a:ea typeface="Nanum Gothic Ultra-Bold"/>
              </a:rPr>
              <a:t>게임 전체 지도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6016" y="1804479"/>
            <a:ext cx="3946996" cy="38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666">
                <a:solidFill>
                  <a:srgbClr val="000000"/>
                </a:solidFill>
                <a:ea typeface="Eunjin"/>
              </a:rPr>
              <a:t>돌 자원 채집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41403" y="2202413"/>
            <a:ext cx="3946996" cy="38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666">
                <a:solidFill>
                  <a:srgbClr val="000000"/>
                </a:solidFill>
                <a:ea typeface="Eunjin"/>
              </a:rPr>
              <a:t>나무 자원 채집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61837" y="4068659"/>
            <a:ext cx="3946996" cy="38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666">
                <a:solidFill>
                  <a:srgbClr val="000000"/>
                </a:solidFill>
                <a:ea typeface="Eunjin"/>
              </a:rPr>
              <a:t>댐 건설장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84310" y="6428724"/>
            <a:ext cx="3946996" cy="38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666">
                <a:solidFill>
                  <a:srgbClr val="000000"/>
                </a:solidFill>
                <a:ea typeface="Eunjin"/>
              </a:rPr>
              <a:t>진흙 자원 채집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42816" y="8117225"/>
            <a:ext cx="3946996" cy="38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666">
                <a:solidFill>
                  <a:srgbClr val="000000"/>
                </a:solidFill>
                <a:ea typeface="Eunjin"/>
              </a:rPr>
              <a:t>철제 자원 채집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13012" y="3293634"/>
            <a:ext cx="3946996" cy="38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666">
                <a:solidFill>
                  <a:srgbClr val="000000"/>
                </a:solidFill>
                <a:ea typeface="Eunjin"/>
              </a:rPr>
              <a:t>자원 보관소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25069" y="3386730"/>
            <a:ext cx="3946996" cy="38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666">
                <a:solidFill>
                  <a:srgbClr val="000000"/>
                </a:solidFill>
                <a:ea typeface="Eunjin"/>
              </a:rPr>
              <a:t>제작대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4869" y="5603044"/>
            <a:ext cx="3946996" cy="38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666">
                <a:solidFill>
                  <a:srgbClr val="000000"/>
                </a:solidFill>
                <a:ea typeface="Eunjin"/>
              </a:rPr>
              <a:t>나무 자원 채집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28800" y="1362312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14788" y="142875"/>
            <a:ext cx="7058425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>
                <a:solidFill>
                  <a:srgbClr val="171717"/>
                </a:solidFill>
                <a:ea typeface="Nanum Gothic Ultra-Bold"/>
              </a:rPr>
              <a:t>자원 채집 테스트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462</Words>
  <Application>Microsoft Office PowerPoint</Application>
  <PresentationFormat>사용자 지정</PresentationFormat>
  <Paragraphs>101</Paragraphs>
  <Slides>18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Calibri</vt:lpstr>
      <vt:lpstr>Wingdings</vt:lpstr>
      <vt:lpstr>Nanum Gothic Ultra-Bold</vt:lpstr>
      <vt:lpstr>Eunjin</vt:lpstr>
      <vt:lpstr>맑은 고딕</vt:lpstr>
      <vt:lpstr>Nanum Gothic Bold</vt:lpstr>
      <vt:lpstr>Jeju Hallasan</vt:lpstr>
      <vt:lpstr>Arial</vt:lpstr>
      <vt:lpstr>Source Han Sans KR Normal</vt:lpstr>
      <vt:lpstr>Source Han Sans KR Normal Bold</vt:lpstr>
      <vt:lpstr>Nanum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및 보라색 3D 일러스트레이션 줌한 사진이 무언지 맞추어 보세요 재미있는 프레젠테이션</dc:title>
  <cp:lastModifiedBy>정희 김</cp:lastModifiedBy>
  <cp:revision>9</cp:revision>
  <dcterms:created xsi:type="dcterms:W3CDTF">2006-08-16T00:00:00Z</dcterms:created>
  <dcterms:modified xsi:type="dcterms:W3CDTF">2024-06-10T02:29:48Z</dcterms:modified>
  <dc:identifier>DAF-x8POBnE</dc:identifier>
</cp:coreProperties>
</file>